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Montserrat"/>
      <p:regular r:id="rId11"/>
      <p:bold r:id="rId12"/>
      <p:italic r:id="rId13"/>
      <p:boldItalic r:id="rId14"/>
    </p:embeddedFont>
    <p:embeddedFont>
      <p:font typeface="La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regular.fntdata"/><Relationship Id="rId10" Type="http://schemas.openxmlformats.org/officeDocument/2006/relationships/slide" Target="slides/slide5.xml"/><Relationship Id="rId13" Type="http://schemas.openxmlformats.org/officeDocument/2006/relationships/font" Target="fonts/Montserrat-italic.fntdata"/><Relationship Id="rId12"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ato-regular.fntdata"/><Relationship Id="rId14" Type="http://schemas.openxmlformats.org/officeDocument/2006/relationships/font" Target="fonts/Montserrat-boldItalic.fntdata"/><Relationship Id="rId17" Type="http://schemas.openxmlformats.org/officeDocument/2006/relationships/font" Target="fonts/Lato-italic.fntdata"/><Relationship Id="rId16"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aguar-dart/jaguar_orm" TargetMode="External"/><Relationship Id="rId3" Type="http://schemas.openxmlformats.org/officeDocument/2006/relationships/hyperlink" Target="https://moor.simonbinder.eu/web/" TargetMode="External"/><Relationship Id="rId4" Type="http://schemas.openxmlformats.org/officeDocument/2006/relationships/hyperlink" Target="https://github.com/sql-js/sql.js" TargetMode="External"/><Relationship Id="rId5" Type="http://schemas.openxmlformats.org/officeDocument/2006/relationships/hyperlink" Target="https://github.com/vitusortner/floor#type-converters"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reddit.com/r/FlutterDev/comments/k0406n/automatically_generate_the_code_needed_for_json/"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reddit.com/r/FlutterDev/comments/k0406n/automatically_generate_the_code_needed_for_json/"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As we are still taking baby steps concerning the next phase of </a:t>
            </a:r>
            <a:r>
              <a:rPr lang="en-GB"/>
              <a:t>database</a:t>
            </a:r>
            <a:r>
              <a:rPr lang="en-GB"/>
              <a:t> modeling for our application. However, we will </a:t>
            </a:r>
            <a:r>
              <a:rPr lang="en-GB"/>
              <a:t>definitely</a:t>
            </a:r>
            <a:r>
              <a:rPr lang="en-GB"/>
              <a:t> get to that, use jaguar or any tool we favored and do a </a:t>
            </a:r>
            <a:r>
              <a:rPr lang="en-GB"/>
              <a:t>great</a:t>
            </a:r>
            <a:r>
              <a:rPr lang="en-GB"/>
              <a:t> job.</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24292E"/>
                </a:solidFill>
                <a:highlight>
                  <a:srgbClr val="FFFFFF"/>
                </a:highlight>
              </a:rPr>
              <a:t>We tried looking for an ORM that would work well with Flutter as to not use any time in researching another. </a:t>
            </a:r>
            <a:endParaRPr sz="1200">
              <a:solidFill>
                <a:srgbClr val="24292E"/>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GB" sz="1150">
                <a:solidFill>
                  <a:srgbClr val="242729"/>
                </a:solidFill>
                <a:highlight>
                  <a:srgbClr val="FFFFFF"/>
                </a:highlight>
              </a:rPr>
              <a:t>I have made some tests including the sqlEntity which </a:t>
            </a:r>
            <a:r>
              <a:rPr lang="en-GB" sz="1150">
                <a:solidFill>
                  <a:srgbClr val="242729"/>
                </a:solidFill>
                <a:highlight>
                  <a:srgbClr val="FFFFFF"/>
                </a:highlight>
              </a:rPr>
              <a:t>employs</a:t>
            </a:r>
            <a:r>
              <a:rPr lang="en-GB" sz="1150">
                <a:solidFill>
                  <a:srgbClr val="242729"/>
                </a:solidFill>
                <a:highlight>
                  <a:srgbClr val="FFFFFF"/>
                </a:highlight>
              </a:rPr>
              <a:t> scaffolding concepts and it's does more stuffs like forms than just data persistence. For me seems like Floor is more close to Hibernate mainly in the way that Entities were created, just make a comparison between their Entities sintaxe, therefore I found it more familiar and have choose Floor despite it's very new yet.</a:t>
            </a:r>
            <a:endParaRPr sz="1150">
              <a:solidFill>
                <a:srgbClr val="242729"/>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GB" sz="1150">
                <a:solidFill>
                  <a:srgbClr val="242729"/>
                </a:solidFill>
                <a:highlight>
                  <a:srgbClr val="FFFFFF"/>
                </a:highlight>
              </a:rPr>
              <a:t>Also there is Jaguar ORM for Dart: </a:t>
            </a:r>
            <a:r>
              <a:rPr lang="en-GB" sz="1150" u="sng">
                <a:solidFill>
                  <a:schemeClr val="hlink"/>
                </a:solidFill>
                <a:highlight>
                  <a:srgbClr val="FFFFFF"/>
                </a:highlight>
                <a:hlinkClick r:id="rId2"/>
              </a:rPr>
              <a:t>https://github.com/Jaguar-dart/jaguar_orm</a:t>
            </a:r>
            <a:r>
              <a:rPr lang="en-GB" sz="1150">
                <a:solidFill>
                  <a:srgbClr val="242729"/>
                </a:solidFill>
                <a:highlight>
                  <a:srgbClr val="FFFFFF"/>
                </a:highlight>
              </a:rPr>
              <a:t>. I haven't tested JaguarORM yet, but it's the only one that have support for OneToOne, OneToMany, and ManyToMany relationships and it's also support other databases.</a:t>
            </a:r>
            <a:endParaRPr sz="1150">
              <a:solidFill>
                <a:srgbClr val="242729"/>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GB" sz="1150">
                <a:solidFill>
                  <a:srgbClr val="242729"/>
                </a:solidFill>
                <a:highlight>
                  <a:srgbClr val="FFFFFF"/>
                </a:highlight>
              </a:rPr>
              <a:t>Moor has an experimental support for the web, take a look: </a:t>
            </a:r>
            <a:r>
              <a:rPr lang="en-GB" sz="1150" u="sng">
                <a:solidFill>
                  <a:schemeClr val="hlink"/>
                </a:solidFill>
                <a:highlight>
                  <a:srgbClr val="FFFFFF"/>
                </a:highlight>
                <a:hlinkClick r:id="rId3"/>
              </a:rPr>
              <a:t>https://moor.simonbinder.eu/web/</a:t>
            </a:r>
            <a:r>
              <a:rPr lang="en-GB" sz="1150">
                <a:solidFill>
                  <a:srgbClr val="242729"/>
                </a:solidFill>
                <a:highlight>
                  <a:srgbClr val="FFFFFF"/>
                </a:highlight>
              </a:rPr>
              <a:t>. Despite it's an experimental feature, if your app will need to be portable the web, you need to consider it. There is another alternative for the web: </a:t>
            </a:r>
            <a:r>
              <a:rPr lang="en-GB" sz="1150" u="sng">
                <a:solidFill>
                  <a:schemeClr val="hlink"/>
                </a:solidFill>
                <a:highlight>
                  <a:srgbClr val="FFFFFF"/>
                </a:highlight>
                <a:hlinkClick r:id="rId4"/>
              </a:rPr>
              <a:t>https://github.com/sql-js/sql.js</a:t>
            </a:r>
            <a:r>
              <a:rPr lang="en-GB" sz="1150">
                <a:solidFill>
                  <a:srgbClr val="242729"/>
                </a:solidFill>
                <a:highlight>
                  <a:srgbClr val="FFFFFF"/>
                </a:highlight>
              </a:rPr>
              <a:t>. The fact is it's very difficult allow sqlite be abstracted to local storage in browser. But at least Moor is trying to achieve it.</a:t>
            </a:r>
            <a:endParaRPr sz="1150">
              <a:solidFill>
                <a:srgbClr val="242729"/>
              </a:solidFill>
              <a:highlight>
                <a:srgbClr val="FFFFFF"/>
              </a:highlight>
            </a:endParaRPr>
          </a:p>
          <a:p>
            <a:pPr indent="0" lvl="0" marL="0" rtl="0" algn="l">
              <a:lnSpc>
                <a:spcPct val="115000"/>
              </a:lnSpc>
              <a:spcBef>
                <a:spcPts val="0"/>
              </a:spcBef>
              <a:spcAft>
                <a:spcPts val="0"/>
              </a:spcAft>
              <a:buClr>
                <a:schemeClr val="dk1"/>
              </a:buClr>
              <a:buSzPts val="1100"/>
              <a:buFont typeface="Arial"/>
              <a:buNone/>
            </a:pPr>
            <a:r>
              <a:rPr lang="en-GB" sz="1150">
                <a:solidFill>
                  <a:srgbClr val="242729"/>
                </a:solidFill>
                <a:highlight>
                  <a:srgbClr val="FFFFFF"/>
                </a:highlight>
              </a:rPr>
              <a:t>For those that are looking to DateTime converters both Floor and Moor already support it. Floor added it since version 0.17: </a:t>
            </a:r>
            <a:r>
              <a:rPr lang="en-GB" sz="1150" u="sng">
                <a:solidFill>
                  <a:schemeClr val="hlink"/>
                </a:solidFill>
                <a:highlight>
                  <a:srgbClr val="FFFFFF"/>
                </a:highlight>
                <a:hlinkClick r:id="rId5"/>
              </a:rPr>
              <a:t>https://github.com/vitusortner/floor#type-converters</a:t>
            </a:r>
            <a:endParaRPr sz="1150" u="sng">
              <a:solidFill>
                <a:schemeClr val="hlink"/>
              </a:solidFill>
              <a:highlight>
                <a:srgbClr val="FFFFFF"/>
              </a:highlight>
            </a:endParaRPr>
          </a:p>
          <a:p>
            <a:pPr indent="0" lvl="0" marL="0" rtl="0" algn="l">
              <a:spcBef>
                <a:spcPts val="0"/>
              </a:spcBef>
              <a:spcAft>
                <a:spcPts val="0"/>
              </a:spcAft>
              <a:buNone/>
            </a:pPr>
            <a:r>
              <a:t/>
            </a:r>
            <a:endParaRPr sz="1200">
              <a:solidFill>
                <a:srgbClr val="24292E"/>
              </a:solidFill>
              <a:highlight>
                <a:srgbClr val="FFFFFF"/>
              </a:highlight>
            </a:endParaRPr>
          </a:p>
          <a:p>
            <a:pPr indent="0" lvl="0" marL="0" rtl="0" algn="l">
              <a:spcBef>
                <a:spcPts val="0"/>
              </a:spcBef>
              <a:spcAft>
                <a:spcPts val="0"/>
              </a:spcAft>
              <a:buNone/>
            </a:pPr>
            <a:r>
              <a:t/>
            </a:r>
            <a:endParaRPr sz="1200">
              <a:solidFill>
                <a:srgbClr val="24292E"/>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c8f16316d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c8f16316d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2"/>
              </a:rPr>
              <a:t>https://www.reddit.com/r/FlutterDev/comments/k0406n/automatically_generate_the_code_needed_for_json/</a:t>
            </a:r>
            <a:endParaRPr/>
          </a:p>
          <a:p>
            <a:pPr indent="0" lvl="0" marL="0" rtl="0" algn="l">
              <a:spcBef>
                <a:spcPts val="0"/>
              </a:spcBef>
              <a:spcAft>
                <a:spcPts val="0"/>
              </a:spcAft>
              <a:buNone/>
            </a:pPr>
            <a:r>
              <a:rPr lang="en-GB"/>
              <a:t>JaguarReadMe file available in the folder as well</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c8f16316d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c8f16316d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Helpful tool added: </a:t>
            </a:r>
            <a:r>
              <a:rPr lang="en-GB" u="sng">
                <a:solidFill>
                  <a:schemeClr val="hlink"/>
                </a:solidFill>
                <a:hlinkClick r:id="rId2"/>
              </a:rPr>
              <a:t>Automatically generate the code needed for json_serializable and jaguar_serializer and automatically run the flutter pub run build_runner build -delete-conflicting-outputs command. Makes developing flutter even easier! : FlutterDev</a:t>
            </a:r>
            <a:endParaRPr/>
          </a:p>
          <a:p>
            <a:pPr indent="0" lvl="0" marL="0" rtl="0" algn="l">
              <a:spcBef>
                <a:spcPts val="0"/>
              </a:spcBef>
              <a:spcAft>
                <a:spcPts val="0"/>
              </a:spcAft>
              <a:buNone/>
            </a:pPr>
            <a:r>
              <a:rPr lang="en-GB"/>
              <a:t>JaguarReadMe file available in the folder as well</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hyperlink" Target="http://drive.google.com/file/d/1lSOigHwpCNS1BsXPrx-zaCAGNpEv1yvw/view"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hyperlink" Target="http://drive.google.com/file/d/1s0bqI0YQiOKNQM8FPMTT8SDsdOZT0AVM/view" TargetMode="External"/><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50450"/>
            <a:ext cx="5017500" cy="20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ORM </a:t>
            </a:r>
            <a:r>
              <a:rPr lang="en-GB" sz="2300"/>
              <a:t>(object-relational mapping)</a:t>
            </a:r>
            <a:endParaRPr sz="2300"/>
          </a:p>
          <a:p>
            <a:pPr indent="0" lvl="0" marL="0" rtl="0" algn="l">
              <a:spcBef>
                <a:spcPts val="0"/>
              </a:spcBef>
              <a:spcAft>
                <a:spcPts val="0"/>
              </a:spcAft>
              <a:buNone/>
            </a:pPr>
            <a:r>
              <a:rPr lang="en-GB"/>
              <a:t>Presentation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Proj-25-Istishara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35" name="Google Shape;235;p18"/>
          <p:cNvSpPr txBox="1"/>
          <p:nvPr>
            <p:ph idx="1" type="body"/>
          </p:nvPr>
        </p:nvSpPr>
        <p:spPr>
          <a:xfrm>
            <a:off x="1297500" y="1567550"/>
            <a:ext cx="7038900" cy="1935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GB" sz="1900"/>
              <a:t>In this presentation we will get to learn about Jaguar as an ORM (Object-relational mapping) tool, its uses and some examples we will use to help with our own project Istishara Application using Flutter. </a:t>
            </a:r>
            <a:endParaRPr sz="1900">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Jaguar ORM for Dart </a:t>
            </a:r>
            <a:endParaRPr/>
          </a:p>
        </p:txBody>
      </p:sp>
      <p:sp>
        <p:nvSpPr>
          <p:cNvPr id="241" name="Google Shape;241;p19"/>
          <p:cNvSpPr txBox="1"/>
          <p:nvPr>
            <p:ph idx="1" type="body"/>
          </p:nvPr>
        </p:nvSpPr>
        <p:spPr>
          <a:xfrm>
            <a:off x="4017900" y="1473500"/>
            <a:ext cx="4318500" cy="2880900"/>
          </a:xfrm>
          <a:prstGeom prst="rect">
            <a:avLst/>
          </a:prstGeom>
          <a:noFill/>
          <a:ln cap="flat" cmpd="sng" w="9525">
            <a:solidFill>
              <a:schemeClr val="lt1"/>
            </a:solidFill>
            <a:prstDash val="solid"/>
            <a:round/>
            <a:headEnd len="sm" w="sm" type="none"/>
            <a:tailEnd len="sm" w="sm" type="none"/>
          </a:ln>
          <a:effectLst>
            <a:reflection blurRad="0" dir="5400000" dist="38100" endA="0" fadeDir="5400012" kx="0" rotWithShape="0" algn="bl" stPos="0" sy="-100000" ky="0"/>
          </a:effectLst>
        </p:spPr>
        <p:txBody>
          <a:bodyPr anchorCtr="0" anchor="t" bIns="91425" lIns="91425" spcFirstLastPara="1" rIns="91425" wrap="square" tIns="91425">
            <a:noAutofit/>
          </a:bodyPr>
          <a:lstStyle/>
          <a:p>
            <a:pPr indent="0" lvl="0" marL="0" rtl="0" algn="l">
              <a:spcBef>
                <a:spcPts val="0"/>
              </a:spcBef>
              <a:spcAft>
                <a:spcPts val="0"/>
              </a:spcAft>
              <a:buNone/>
            </a:pPr>
            <a:r>
              <a:rPr lang="en-GB" sz="1400">
                <a:latin typeface="Montserrat"/>
                <a:ea typeface="Montserrat"/>
                <a:cs typeface="Montserrat"/>
                <a:sym typeface="Montserrat"/>
              </a:rPr>
              <a:t>Jaguar is an Open-source Project for Source-Generated and statically-typed ORM with relations such as 1-to-1, 1-to-many, many-to-many, preloading, cascading, polymorphic relations...etc . It is a batteries included, full-stack production ready HTTP server framework that is simple, fast and extensible. It also offers a convenient way to write SQL queries </a:t>
            </a:r>
            <a:endParaRPr sz="1400">
              <a:latin typeface="Montserrat"/>
              <a:ea typeface="Montserrat"/>
              <a:cs typeface="Montserrat"/>
              <a:sym typeface="Montserrat"/>
            </a:endParaRPr>
          </a:p>
          <a:p>
            <a:pPr indent="0" lvl="0" marL="0" rtl="0" algn="l">
              <a:spcBef>
                <a:spcPts val="1600"/>
              </a:spcBef>
              <a:spcAft>
                <a:spcPts val="1600"/>
              </a:spcAft>
              <a:buNone/>
            </a:pPr>
            <a:r>
              <a:t/>
            </a:r>
            <a:endParaRPr sz="14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Jaguar ORM for Dart overview</a:t>
            </a:r>
            <a:endParaRPr/>
          </a:p>
        </p:txBody>
      </p:sp>
      <p:pic>
        <p:nvPicPr>
          <p:cNvPr id="247" name="Google Shape;247;p20" title="jaguar - Dart API docs - Google Chrome 2021-03-18 23-52-40.mp4">
            <a:hlinkClick r:id="rId3"/>
          </p:cNvPr>
          <p:cNvPicPr preferRelativeResize="0"/>
          <p:nvPr/>
        </p:nvPicPr>
        <p:blipFill>
          <a:blip r:embed="rId4">
            <a:alphaModFix/>
          </a:blip>
          <a:stretch>
            <a:fillRect/>
          </a:stretch>
        </p:blipFill>
        <p:spPr>
          <a:xfrm>
            <a:off x="152400" y="1460250"/>
            <a:ext cx="4572000" cy="3429000"/>
          </a:xfrm>
          <a:prstGeom prst="rect">
            <a:avLst/>
          </a:prstGeom>
          <a:noFill/>
          <a:ln>
            <a:noFill/>
          </a:ln>
        </p:spPr>
      </p:pic>
      <p:sp>
        <p:nvSpPr>
          <p:cNvPr id="248" name="Google Shape;248;p20"/>
          <p:cNvSpPr txBox="1"/>
          <p:nvPr/>
        </p:nvSpPr>
        <p:spPr>
          <a:xfrm>
            <a:off x="4916200" y="2114700"/>
            <a:ext cx="3120900" cy="9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Jaguar documentation to get familiar with its uses and capabilities.</a:t>
            </a:r>
            <a:endParaRPr>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Jaguar ORM for Dart overview</a:t>
            </a:r>
            <a:endParaRPr/>
          </a:p>
        </p:txBody>
      </p:sp>
      <p:sp>
        <p:nvSpPr>
          <p:cNvPr id="254" name="Google Shape;254;p21"/>
          <p:cNvSpPr txBox="1"/>
          <p:nvPr/>
        </p:nvSpPr>
        <p:spPr>
          <a:xfrm>
            <a:off x="4916200" y="2114700"/>
            <a:ext cx="3120900" cy="9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Lato"/>
                <a:ea typeface="Lato"/>
                <a:cs typeface="Lato"/>
                <a:sym typeface="Lato"/>
              </a:rPr>
              <a:t>Jaguar main files .dart  to import/use while working with Flutter on our application.</a:t>
            </a:r>
            <a:endParaRPr>
              <a:solidFill>
                <a:srgbClr val="FFFFFF"/>
              </a:solidFill>
              <a:latin typeface="Lato"/>
              <a:ea typeface="Lato"/>
              <a:cs typeface="Lato"/>
              <a:sym typeface="Lato"/>
            </a:endParaRPr>
          </a:p>
        </p:txBody>
      </p:sp>
      <p:pic>
        <p:nvPicPr>
          <p:cNvPr id="255" name="Google Shape;255;p21" title="jaguar.dart - Visual Studio Code 2021-03-19 00-31-38.mp4">
            <a:hlinkClick r:id="rId3"/>
          </p:cNvPr>
          <p:cNvPicPr preferRelativeResize="0"/>
          <p:nvPr/>
        </p:nvPicPr>
        <p:blipFill>
          <a:blip r:embed="rId4">
            <a:alphaModFix/>
          </a:blip>
          <a:stretch>
            <a:fillRect/>
          </a:stretch>
        </p:blipFill>
        <p:spPr>
          <a:xfrm>
            <a:off x="152400" y="1460250"/>
            <a:ext cx="4611398" cy="244980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